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8" r:id="rId3"/>
    <p:sldId id="277" r:id="rId4"/>
    <p:sldId id="267" r:id="rId5"/>
    <p:sldId id="274" r:id="rId6"/>
    <p:sldId id="272" r:id="rId7"/>
    <p:sldId id="27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F90"/>
    <a:srgbClr val="458D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0334" autoAdjust="0"/>
  </p:normalViewPr>
  <p:slideViewPr>
    <p:cSldViewPr snapToGrid="0">
      <p:cViewPr varScale="1">
        <p:scale>
          <a:sx n="75" d="100"/>
          <a:sy n="75" d="100"/>
        </p:scale>
        <p:origin x="1238" y="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1A2BB1E-088B-4EFD-82BA-8C1CABA2B9E6}"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1345312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A2BB1E-088B-4EFD-82BA-8C1CABA2B9E6}"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4087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A2BB1E-088B-4EFD-82BA-8C1CABA2B9E6}"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326357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A2BB1E-088B-4EFD-82BA-8C1CABA2B9E6}"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4194335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A2BB1E-088B-4EFD-82BA-8C1CABA2B9E6}" type="datetimeFigureOut">
              <a:rPr lang="en-US" smtClean="0"/>
              <a:t>8/26/2020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36029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A2BB1E-088B-4EFD-82BA-8C1CABA2B9E6}" type="datetimeFigureOut">
              <a:rPr lang="en-US" smtClean="0"/>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2093724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A2BB1E-088B-4EFD-82BA-8C1CABA2B9E6}" type="datetimeFigureOut">
              <a:rPr lang="en-US" smtClean="0"/>
              <a:t>8/26/2020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3131079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1A2BB1E-088B-4EFD-82BA-8C1CABA2B9E6}" type="datetimeFigureOut">
              <a:rPr lang="en-US" smtClean="0"/>
              <a:t>8/26/2020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400325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A2BB1E-088B-4EFD-82BA-8C1CABA2B9E6}" type="datetimeFigureOut">
              <a:rPr lang="en-US" smtClean="0"/>
              <a:t>8/26/2020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2381245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A2BB1E-088B-4EFD-82BA-8C1CABA2B9E6}" type="datetimeFigureOut">
              <a:rPr lang="en-US" smtClean="0"/>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464751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A2BB1E-088B-4EFD-82BA-8C1CABA2B9E6}" type="datetimeFigureOut">
              <a:rPr lang="en-US" smtClean="0"/>
              <a:t>8/26/2020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1DC63-9A96-4489-ABB4-691920582A8C}" type="slidenum">
              <a:rPr lang="en-US" smtClean="0"/>
              <a:t>‹#›</a:t>
            </a:fld>
            <a:endParaRPr lang="en-US"/>
          </a:p>
        </p:txBody>
      </p:sp>
    </p:spTree>
    <p:extLst>
      <p:ext uri="{BB962C8B-B14F-4D97-AF65-F5344CB8AC3E}">
        <p14:creationId xmlns:p14="http://schemas.microsoft.com/office/powerpoint/2010/main" val="2313763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2BB1E-088B-4EFD-82BA-8C1CABA2B9E6}" type="datetimeFigureOut">
              <a:rPr lang="en-US" smtClean="0"/>
              <a:t>8/26/2020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F1DC63-9A96-4489-ABB4-691920582A8C}" type="slidenum">
              <a:rPr lang="en-US" smtClean="0"/>
              <a:t>‹#›</a:t>
            </a:fld>
            <a:endParaRPr lang="en-US"/>
          </a:p>
        </p:txBody>
      </p:sp>
    </p:spTree>
    <p:extLst>
      <p:ext uri="{BB962C8B-B14F-4D97-AF65-F5344CB8AC3E}">
        <p14:creationId xmlns:p14="http://schemas.microsoft.com/office/powerpoint/2010/main" val="108311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judy@pulpdent.com"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mailto:ghostert@pulpden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1" y="6477000"/>
            <a:ext cx="1219188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406" y="1353086"/>
            <a:ext cx="12191881" cy="0"/>
          </a:xfrm>
          <a:prstGeom prst="line">
            <a:avLst/>
          </a:prstGeom>
          <a:ln>
            <a:solidFill>
              <a:srgbClr val="1E3F9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598252" y="74648"/>
            <a:ext cx="7279557" cy="2246769"/>
          </a:xfrm>
          <a:prstGeom prst="rect">
            <a:avLst/>
          </a:prstGeom>
        </p:spPr>
        <p:txBody>
          <a:bodyPr wrap="none">
            <a:spAutoFit/>
          </a:bodyPr>
          <a:lstStyle/>
          <a:p>
            <a:pPr algn="ctr"/>
            <a:r>
              <a:rPr lang="en-US" sz="10000" b="1" i="1" dirty="0">
                <a:solidFill>
                  <a:srgbClr val="1E3F90"/>
                </a:solidFill>
                <a:latin typeface="Arial" panose="020B0604020202020204" pitchFamily="34" charset="0"/>
                <a:cs typeface="Arial" panose="020B0604020202020204" pitchFamily="34" charset="0"/>
              </a:rPr>
              <a:t>PULPDENT</a:t>
            </a:r>
            <a:br>
              <a:rPr lang="en-US" sz="300" b="1" i="1" dirty="0">
                <a:solidFill>
                  <a:schemeClr val="bg2">
                    <a:lumMod val="50000"/>
                  </a:schemeClr>
                </a:solidFill>
                <a:latin typeface="Arial" panose="020B0604020202020204" pitchFamily="34" charset="0"/>
                <a:cs typeface="Arial" panose="020B0604020202020204" pitchFamily="34" charset="0"/>
              </a:rPr>
            </a:br>
            <a:endParaRPr lang="en-US" sz="40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22" name="Rectangle 21"/>
          <p:cNvSpPr/>
          <p:nvPr/>
        </p:nvSpPr>
        <p:spPr>
          <a:xfrm>
            <a:off x="9720797" y="365304"/>
            <a:ext cx="203044" cy="369332"/>
          </a:xfrm>
          <a:prstGeom prst="rect">
            <a:avLst/>
          </a:prstGeom>
        </p:spPr>
        <p:txBody>
          <a:bodyPr wrap="square">
            <a:spAutoFit/>
          </a:bodyPr>
          <a:lstStyle/>
          <a:p>
            <a:r>
              <a:rPr lang="en-US" b="1" i="1" dirty="0">
                <a:solidFill>
                  <a:srgbClr val="1E3F90"/>
                </a:solidFill>
                <a:latin typeface="Arial" panose="020B0604020202020204" pitchFamily="34" charset="0"/>
                <a:cs typeface="Arial" panose="020B0604020202020204" pitchFamily="34" charset="0"/>
              </a:rPr>
              <a:t>®</a:t>
            </a:r>
            <a:endParaRPr lang="en-US" dirty="0">
              <a:solidFill>
                <a:srgbClr val="1E3F90"/>
              </a:solidFill>
            </a:endParaRPr>
          </a:p>
        </p:txBody>
      </p:sp>
      <p:sp>
        <p:nvSpPr>
          <p:cNvPr id="24" name="Title 1"/>
          <p:cNvSpPr txBox="1">
            <a:spLocks/>
          </p:cNvSpPr>
          <p:nvPr/>
        </p:nvSpPr>
        <p:spPr>
          <a:xfrm>
            <a:off x="1485269" y="2711843"/>
            <a:ext cx="9144000" cy="1470025"/>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a:solidFill>
                  <a:schemeClr val="tx2"/>
                </a:solidFill>
                <a:latin typeface="+mn-lt"/>
              </a:rPr>
              <a:t>Introduces…Nature’s Magic in a Dental Composite</a:t>
            </a:r>
          </a:p>
          <a:p>
            <a:br>
              <a:rPr lang="en-US" sz="3600" cap="small" dirty="0">
                <a:solidFill>
                  <a:schemeClr val="tx2"/>
                </a:solidFill>
                <a:latin typeface="Myriad"/>
                <a:ea typeface="Arial" charset="0"/>
                <a:cs typeface="Arial" charset="0"/>
              </a:rPr>
            </a:br>
            <a:br>
              <a:rPr lang="en-US" sz="2800" b="1" cap="small" dirty="0">
                <a:solidFill>
                  <a:srgbClr val="10069F"/>
                </a:solidFill>
                <a:latin typeface="Arial" charset="0"/>
                <a:ea typeface="Arial" charset="0"/>
                <a:cs typeface="Arial" charset="0"/>
              </a:rPr>
            </a:br>
            <a:endParaRPr lang="en-US" sz="2800" b="1" dirty="0">
              <a:solidFill>
                <a:srgbClr val="10069F"/>
              </a:solidFill>
              <a:latin typeface="Arial" charset="0"/>
              <a:ea typeface="Arial" charset="0"/>
              <a:cs typeface="Arial" charset="0"/>
            </a:endParaRPr>
          </a:p>
        </p:txBody>
      </p:sp>
      <p:sp>
        <p:nvSpPr>
          <p:cNvPr id="2" name="Rectangle 1"/>
          <p:cNvSpPr/>
          <p:nvPr/>
        </p:nvSpPr>
        <p:spPr>
          <a:xfrm>
            <a:off x="2791900" y="1341097"/>
            <a:ext cx="6685613" cy="738664"/>
          </a:xfrm>
          <a:prstGeom prst="rect">
            <a:avLst/>
          </a:prstGeom>
        </p:spPr>
        <p:txBody>
          <a:bodyPr wrap="none">
            <a:spAutoFit/>
          </a:bodyPr>
          <a:lstStyle/>
          <a:p>
            <a:r>
              <a:rPr lang="en-US" sz="4200" b="1" i="1" dirty="0">
                <a:solidFill>
                  <a:schemeClr val="tx1">
                    <a:lumMod val="65000"/>
                    <a:lumOff val="35000"/>
                  </a:schemeClr>
                </a:solidFill>
                <a:cs typeface="Arial" panose="020B0604020202020204" pitchFamily="34" charset="0"/>
              </a:rPr>
              <a:t>Dental Innovation Since 1947</a:t>
            </a:r>
            <a:endParaRPr lang="en-US" sz="4200" dirty="0"/>
          </a:p>
        </p:txBody>
      </p:sp>
      <p:pic>
        <p:nvPicPr>
          <p:cNvPr id="11" name="Picture 10" descr="U:\Fred\Zach Turner\Nature's Magic_1_lowres.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3532" y="-586535"/>
            <a:ext cx="3952875" cy="3763751"/>
          </a:xfrm>
          <a:prstGeom prst="rect">
            <a:avLst/>
          </a:prstGeom>
          <a:noFill/>
          <a:ln>
            <a:noFill/>
          </a:ln>
        </p:spPr>
      </p:pic>
      <p:pic>
        <p:nvPicPr>
          <p:cNvPr id="2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30924" y="3202296"/>
            <a:ext cx="6930030" cy="2012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2436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1" y="6477000"/>
            <a:ext cx="1219188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descr="U:\Fred\Zach Turner\Nature's Magic_1_lowres.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63050" y="3671200"/>
            <a:ext cx="3952875" cy="3763751"/>
          </a:xfrm>
          <a:prstGeom prst="rect">
            <a:avLst/>
          </a:prstGeom>
          <a:noFill/>
          <a:ln>
            <a:noFill/>
          </a:ln>
        </p:spPr>
      </p:pic>
      <p:sp>
        <p:nvSpPr>
          <p:cNvPr id="9" name="TextBox 8"/>
          <p:cNvSpPr txBox="1"/>
          <p:nvPr/>
        </p:nvSpPr>
        <p:spPr>
          <a:xfrm>
            <a:off x="281647" y="2366841"/>
            <a:ext cx="10589553" cy="3046988"/>
          </a:xfrm>
          <a:prstGeom prst="rect">
            <a:avLst/>
          </a:prstGeom>
          <a:noFill/>
        </p:spPr>
        <p:txBody>
          <a:bodyPr wrap="square" rtlCol="0">
            <a:spAutoFit/>
          </a:bodyPr>
          <a:lstStyle/>
          <a:p>
            <a:pPr algn="ctr"/>
            <a:r>
              <a:rPr lang="en-US" sz="2400" b="1" dirty="0">
                <a:solidFill>
                  <a:schemeClr val="tx2"/>
                </a:solidFill>
              </a:rPr>
              <a:t>Pulpdent continues to develop restorative products that mimic nature and support the natural remineralization process that protects teeth, Nature’s Way.</a:t>
            </a:r>
          </a:p>
          <a:p>
            <a:pPr algn="ctr"/>
            <a:endParaRPr lang="en-US" sz="2400" b="1" dirty="0">
              <a:solidFill>
                <a:schemeClr val="tx2"/>
              </a:solidFill>
            </a:endParaRPr>
          </a:p>
          <a:p>
            <a:pPr algn="ctr"/>
            <a:r>
              <a:rPr lang="en-US" sz="2400" b="1" dirty="0">
                <a:solidFill>
                  <a:schemeClr val="tx2"/>
                </a:solidFill>
              </a:rPr>
              <a:t>Presto’s</a:t>
            </a:r>
            <a:r>
              <a:rPr lang="en-US" sz="2400" dirty="0">
                <a:solidFill>
                  <a:schemeClr val="tx2"/>
                </a:solidFill>
              </a:rPr>
              <a:t> moisture friendly ionic resin interacts with saliva and tooth structure and facilitates the exchange of calcium, phosphate, and fluoride ions that helps regulate the natural chemistry of teeth and promotes oral health.</a:t>
            </a:r>
          </a:p>
          <a:p>
            <a:pPr marL="342900" indent="-342900" algn="ctr">
              <a:buFont typeface="Wingdings" panose="05000000000000000000" pitchFamily="2" charset="2"/>
              <a:buChar char="§"/>
            </a:pPr>
            <a:endParaRPr lang="en-US" sz="2400" dirty="0">
              <a:solidFill>
                <a:schemeClr val="tx2"/>
              </a:solidFill>
            </a:endParaRPr>
          </a:p>
          <a:p>
            <a:pPr marL="342900" indent="-342900" algn="ctr">
              <a:buFont typeface="Wingdings" panose="05000000000000000000" pitchFamily="2" charset="2"/>
              <a:buChar char="§"/>
            </a:pPr>
            <a:endParaRPr lang="en-US" sz="2400" dirty="0">
              <a:solidFill>
                <a:schemeClr val="tx2"/>
              </a:solidFill>
            </a:endParaRPr>
          </a:p>
        </p:txBody>
      </p:sp>
      <p:pic>
        <p:nvPicPr>
          <p:cNvPr id="10"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84003" y="4721678"/>
            <a:ext cx="2405062" cy="1662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2" name="Straight Connector 11"/>
          <p:cNvCxnSpPr/>
          <p:nvPr/>
        </p:nvCxnSpPr>
        <p:spPr>
          <a:xfrm>
            <a:off x="-9406" y="534345"/>
            <a:ext cx="12191881" cy="0"/>
          </a:xfrm>
          <a:prstGeom prst="line">
            <a:avLst/>
          </a:prstGeom>
          <a:ln>
            <a:solidFill>
              <a:srgbClr val="1E3F9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 y="-16081"/>
            <a:ext cx="2945037" cy="707886"/>
          </a:xfrm>
          <a:prstGeom prst="rect">
            <a:avLst/>
          </a:prstGeom>
        </p:spPr>
        <p:txBody>
          <a:bodyPr wrap="none">
            <a:spAutoFit/>
          </a:bodyPr>
          <a:lstStyle/>
          <a:p>
            <a:r>
              <a:rPr lang="en-US" sz="4000" b="1" i="1" dirty="0">
                <a:solidFill>
                  <a:srgbClr val="1E3F90"/>
                </a:solidFill>
                <a:latin typeface="Arial" panose="020B0604020202020204" pitchFamily="34" charset="0"/>
                <a:cs typeface="Arial" panose="020B0604020202020204" pitchFamily="34" charset="0"/>
              </a:rPr>
              <a:t>PULPDENT</a:t>
            </a:r>
            <a:endParaRPr lang="en-US" sz="3400" dirty="0">
              <a:solidFill>
                <a:srgbClr val="1E3F90"/>
              </a:solidFill>
              <a:latin typeface="Arial" panose="020B0604020202020204" pitchFamily="34" charset="0"/>
              <a:cs typeface="Arial" panose="020B0604020202020204" pitchFamily="34" charset="0"/>
            </a:endParaRPr>
          </a:p>
        </p:txBody>
      </p:sp>
      <p:sp>
        <p:nvSpPr>
          <p:cNvPr id="16" name="Rectangle 15"/>
          <p:cNvSpPr/>
          <p:nvPr/>
        </p:nvSpPr>
        <p:spPr>
          <a:xfrm>
            <a:off x="2831396" y="61202"/>
            <a:ext cx="203044" cy="276999"/>
          </a:xfrm>
          <a:prstGeom prst="rect">
            <a:avLst/>
          </a:prstGeom>
        </p:spPr>
        <p:txBody>
          <a:bodyPr wrap="square">
            <a:spAutoFit/>
          </a:bodyPr>
          <a:lstStyle/>
          <a:p>
            <a:r>
              <a:rPr lang="en-US" sz="1200" b="1" i="1" dirty="0">
                <a:solidFill>
                  <a:schemeClr val="tx2"/>
                </a:solidFill>
                <a:latin typeface="Arial" panose="020B0604020202020204" pitchFamily="34" charset="0"/>
                <a:cs typeface="Arial" panose="020B0604020202020204" pitchFamily="34" charset="0"/>
              </a:rPr>
              <a:t>®</a:t>
            </a:r>
            <a:endParaRPr lang="en-US" sz="1200" dirty="0"/>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11731" y="563037"/>
            <a:ext cx="5768416" cy="1674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0671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1" y="6477000"/>
            <a:ext cx="1219188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descr="U:\Fred\Zach Turner\Nature's Magic_1_lowres.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63050" y="3671200"/>
            <a:ext cx="3952875" cy="3763751"/>
          </a:xfrm>
          <a:prstGeom prst="rect">
            <a:avLst/>
          </a:prstGeom>
          <a:noFill/>
          <a:ln>
            <a:noFill/>
          </a:ln>
        </p:spPr>
      </p:pic>
      <p:cxnSp>
        <p:nvCxnSpPr>
          <p:cNvPr id="17" name="Straight Connector 16"/>
          <p:cNvCxnSpPr/>
          <p:nvPr/>
        </p:nvCxnSpPr>
        <p:spPr>
          <a:xfrm>
            <a:off x="-9406" y="534345"/>
            <a:ext cx="12191881" cy="0"/>
          </a:xfrm>
          <a:prstGeom prst="line">
            <a:avLst/>
          </a:prstGeom>
          <a:ln>
            <a:solidFill>
              <a:srgbClr val="1E3F9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 y="-16081"/>
            <a:ext cx="2945037" cy="707886"/>
          </a:xfrm>
          <a:prstGeom prst="rect">
            <a:avLst/>
          </a:prstGeom>
        </p:spPr>
        <p:txBody>
          <a:bodyPr wrap="none">
            <a:spAutoFit/>
          </a:bodyPr>
          <a:lstStyle/>
          <a:p>
            <a:r>
              <a:rPr lang="en-US" sz="4000" b="1" i="1" dirty="0">
                <a:solidFill>
                  <a:srgbClr val="1E3F90"/>
                </a:solidFill>
                <a:latin typeface="Arial" panose="020B0604020202020204" pitchFamily="34" charset="0"/>
                <a:cs typeface="Arial" panose="020B0604020202020204" pitchFamily="34" charset="0"/>
              </a:rPr>
              <a:t>PULPDENT</a:t>
            </a:r>
            <a:endParaRPr lang="en-US" sz="3400" dirty="0">
              <a:solidFill>
                <a:srgbClr val="1E3F90"/>
              </a:solidFill>
              <a:latin typeface="Arial" panose="020B0604020202020204" pitchFamily="34" charset="0"/>
              <a:cs typeface="Arial" panose="020B0604020202020204" pitchFamily="34" charset="0"/>
            </a:endParaRPr>
          </a:p>
        </p:txBody>
      </p:sp>
      <p:sp>
        <p:nvSpPr>
          <p:cNvPr id="19" name="Rectangle 18"/>
          <p:cNvSpPr/>
          <p:nvPr/>
        </p:nvSpPr>
        <p:spPr>
          <a:xfrm>
            <a:off x="2831396" y="61202"/>
            <a:ext cx="203044" cy="276999"/>
          </a:xfrm>
          <a:prstGeom prst="rect">
            <a:avLst/>
          </a:prstGeom>
        </p:spPr>
        <p:txBody>
          <a:bodyPr wrap="square">
            <a:spAutoFit/>
          </a:bodyPr>
          <a:lstStyle/>
          <a:p>
            <a:r>
              <a:rPr lang="en-US" sz="1200" b="1" i="1" dirty="0">
                <a:solidFill>
                  <a:schemeClr val="tx2"/>
                </a:solidFill>
                <a:latin typeface="Arial" panose="020B0604020202020204" pitchFamily="34" charset="0"/>
                <a:cs typeface="Arial" panose="020B0604020202020204" pitchFamily="34" charset="0"/>
              </a:rPr>
              <a:t>®</a:t>
            </a:r>
            <a:endParaRPr lang="en-US" sz="1200" dirty="0"/>
          </a:p>
        </p:txBody>
      </p:sp>
      <p:pic>
        <p:nvPicPr>
          <p:cNvPr id="1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11731" y="563037"/>
            <a:ext cx="5768416" cy="1674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281647" y="2533089"/>
            <a:ext cx="11628583" cy="4154984"/>
          </a:xfrm>
          <a:prstGeom prst="rect">
            <a:avLst/>
          </a:prstGeom>
          <a:noFill/>
        </p:spPr>
        <p:txBody>
          <a:bodyPr wrap="square" rtlCol="0">
            <a:spAutoFit/>
          </a:bodyPr>
          <a:lstStyle/>
          <a:p>
            <a:r>
              <a:rPr lang="en-US" sz="2400" b="1" dirty="0">
                <a:solidFill>
                  <a:schemeClr val="tx2"/>
                </a:solidFill>
                <a:latin typeface="Myriad"/>
              </a:rPr>
              <a:t>The first light cure composite designed to mimic the properties of natural teeth</a:t>
            </a:r>
          </a:p>
          <a:p>
            <a:pPr marL="342900" indent="-342900">
              <a:buFont typeface="Wingdings" panose="05000000000000000000" pitchFamily="2" charset="2"/>
              <a:buChar char="§"/>
            </a:pPr>
            <a:r>
              <a:rPr lang="en-US" sz="2400" dirty="0">
                <a:solidFill>
                  <a:schemeClr val="tx2"/>
                </a:solidFill>
                <a:latin typeface="Myriad"/>
              </a:rPr>
              <a:t>Supports the slow, natural </a:t>
            </a:r>
            <a:r>
              <a:rPr lang="en-US" sz="2400" dirty="0" err="1">
                <a:solidFill>
                  <a:schemeClr val="tx2"/>
                </a:solidFill>
                <a:latin typeface="Myriad"/>
              </a:rPr>
              <a:t>biomineralization</a:t>
            </a:r>
            <a:r>
              <a:rPr lang="en-US" sz="2400" dirty="0">
                <a:solidFill>
                  <a:schemeClr val="tx2"/>
                </a:solidFill>
                <a:latin typeface="Myriad"/>
              </a:rPr>
              <a:t> process</a:t>
            </a:r>
            <a:br>
              <a:rPr lang="en-US" sz="2400" dirty="0">
                <a:solidFill>
                  <a:schemeClr val="tx2"/>
                </a:solidFill>
                <a:latin typeface="Myriad"/>
              </a:rPr>
            </a:br>
            <a:endParaRPr lang="en-US" sz="2400" dirty="0">
              <a:solidFill>
                <a:schemeClr val="tx2"/>
              </a:solidFill>
              <a:latin typeface="Myriad"/>
            </a:endParaRPr>
          </a:p>
          <a:p>
            <a:pPr marL="342900" indent="-342900">
              <a:buFont typeface="Wingdings" panose="05000000000000000000" pitchFamily="2" charset="2"/>
              <a:buChar char="§"/>
            </a:pPr>
            <a:r>
              <a:rPr lang="en-US" sz="2400" dirty="0">
                <a:solidFill>
                  <a:schemeClr val="tx2"/>
                </a:solidFill>
                <a:latin typeface="Myriad"/>
              </a:rPr>
              <a:t>High phosphate content</a:t>
            </a:r>
            <a:br>
              <a:rPr lang="en-US" sz="2400" dirty="0">
                <a:solidFill>
                  <a:schemeClr val="tx2"/>
                </a:solidFill>
                <a:latin typeface="Myriad"/>
              </a:rPr>
            </a:br>
            <a:endParaRPr lang="en-US" sz="2400" dirty="0">
              <a:solidFill>
                <a:schemeClr val="tx2"/>
              </a:solidFill>
              <a:latin typeface="Myriad"/>
            </a:endParaRPr>
          </a:p>
          <a:p>
            <a:pPr marL="342900" indent="-342900">
              <a:buFont typeface="Wingdings" panose="05000000000000000000" pitchFamily="2" charset="2"/>
              <a:buChar char="§"/>
            </a:pPr>
            <a:r>
              <a:rPr lang="en-US" sz="2400" dirty="0">
                <a:solidFill>
                  <a:schemeClr val="tx2"/>
                </a:solidFill>
                <a:latin typeface="Myriad"/>
              </a:rPr>
              <a:t>Two Fundamental Elements in ACTIVA Presto that Mimic Nature:</a:t>
            </a:r>
          </a:p>
          <a:p>
            <a:pPr marL="914400" lvl="1" indent="-457200">
              <a:buFont typeface="+mj-lt"/>
              <a:buAutoNum type="arabicPeriod"/>
            </a:pPr>
            <a:r>
              <a:rPr lang="en-US" sz="2400" dirty="0">
                <a:solidFill>
                  <a:schemeClr val="tx2"/>
                </a:solidFill>
                <a:latin typeface="Myriad"/>
              </a:rPr>
              <a:t>Moisture friendly ionic resin</a:t>
            </a:r>
          </a:p>
          <a:p>
            <a:pPr marL="914400" lvl="1" indent="-457200">
              <a:buFont typeface="+mj-lt"/>
              <a:buAutoNum type="arabicPeriod"/>
            </a:pPr>
            <a:r>
              <a:rPr lang="en-US" sz="2400" dirty="0">
                <a:solidFill>
                  <a:schemeClr val="tx2"/>
                </a:solidFill>
                <a:latin typeface="Myriad"/>
              </a:rPr>
              <a:t>Rubberized-resin - Tough, durable, wear and fracture resistant</a:t>
            </a:r>
          </a:p>
          <a:p>
            <a:pPr lvl="1"/>
            <a:endParaRPr lang="en-US" sz="2400" dirty="0">
              <a:solidFill>
                <a:schemeClr val="tx2"/>
              </a:solidFill>
              <a:latin typeface="Myriad"/>
            </a:endParaRPr>
          </a:p>
          <a:p>
            <a:pPr marL="342900" indent="-342900">
              <a:buFont typeface="Wingdings" panose="05000000000000000000" pitchFamily="2" charset="2"/>
              <a:buChar char="§"/>
            </a:pPr>
            <a:endParaRPr lang="en-US" sz="2400" dirty="0">
              <a:solidFill>
                <a:schemeClr val="tx2"/>
              </a:solidFill>
              <a:latin typeface="Myriad"/>
            </a:endParaRPr>
          </a:p>
          <a:p>
            <a:pPr marL="342900" indent="-342900">
              <a:buFont typeface="Wingdings" panose="05000000000000000000" pitchFamily="2" charset="2"/>
              <a:buChar char="§"/>
            </a:pPr>
            <a:endParaRPr lang="en-US" sz="2400" dirty="0">
              <a:solidFill>
                <a:schemeClr val="tx2"/>
              </a:solidFill>
              <a:latin typeface="Myriad"/>
            </a:endParaRPr>
          </a:p>
        </p:txBody>
      </p:sp>
    </p:spTree>
    <p:extLst>
      <p:ext uri="{BB962C8B-B14F-4D97-AF65-F5344CB8AC3E}">
        <p14:creationId xmlns:p14="http://schemas.microsoft.com/office/powerpoint/2010/main" val="3901393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f_jucypy221" descr="f_jucypy221"/>
          <p:cNvPicPr>
            <a:picLocks noChangeAspect="1" noChangeArrowheads="1"/>
          </p:cNvPicPr>
          <p:nvPr/>
        </p:nvPicPr>
        <p:blipFill rotWithShape="1">
          <a:blip r:embed="rId2">
            <a:extLst>
              <a:ext uri="{28A0092B-C50C-407E-A947-70E740481C1C}">
                <a14:useLocalDpi xmlns:a14="http://schemas.microsoft.com/office/drawing/2010/main" val="0"/>
              </a:ext>
            </a:extLst>
          </a:blip>
          <a:srcRect l="-7306" t="16123" r="21012" b="5912"/>
          <a:stretch/>
        </p:blipFill>
        <p:spPr bwMode="auto">
          <a:xfrm>
            <a:off x="286638" y="3851430"/>
            <a:ext cx="4002657" cy="2034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f_jucypy4d4" descr="f_jucypy4d4"/>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134" b="6975"/>
          <a:stretch/>
        </p:blipFill>
        <p:spPr bwMode="auto">
          <a:xfrm>
            <a:off x="4476994" y="3850822"/>
            <a:ext cx="3621656" cy="2034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586" y="5952571"/>
            <a:ext cx="7489063" cy="420509"/>
          </a:xfrm>
        </p:spPr>
        <p:txBody>
          <a:bodyPr>
            <a:normAutofit/>
          </a:bodyPr>
          <a:lstStyle/>
          <a:p>
            <a:pPr marL="0" indent="0" algn="ctr">
              <a:buNone/>
            </a:pPr>
            <a:r>
              <a:rPr lang="en-US" sz="2000" b="1" dirty="0">
                <a:solidFill>
                  <a:schemeClr val="tx2"/>
                </a:solidFill>
              </a:rPr>
              <a:t>Severe caries restored with </a:t>
            </a:r>
            <a:r>
              <a:rPr lang="en-US" sz="2000" b="1" dirty="0">
                <a:solidFill>
                  <a:srgbClr val="481F67"/>
                </a:solidFill>
              </a:rPr>
              <a:t>Activa Presto </a:t>
            </a:r>
            <a:r>
              <a:rPr lang="en-US" sz="2000" b="1" dirty="0">
                <a:solidFill>
                  <a:schemeClr val="tx2"/>
                </a:solidFill>
              </a:rPr>
              <a:t>A1 and A2 shade</a:t>
            </a:r>
          </a:p>
          <a:p>
            <a:pPr algn="ctr"/>
            <a:endParaRPr lang="en-US" sz="2000" b="1" dirty="0"/>
          </a:p>
        </p:txBody>
      </p:sp>
      <p:cxnSp>
        <p:nvCxnSpPr>
          <p:cNvPr id="9" name="Straight Connector 8"/>
          <p:cNvCxnSpPr/>
          <p:nvPr/>
        </p:nvCxnSpPr>
        <p:spPr>
          <a:xfrm>
            <a:off x="-1" y="6477000"/>
            <a:ext cx="1219188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descr="U:\Fred\Zach Turner\Nature's Magic_1_lowres.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63050" y="3671200"/>
            <a:ext cx="3952875" cy="3763751"/>
          </a:xfrm>
          <a:prstGeom prst="rect">
            <a:avLst/>
          </a:prstGeom>
          <a:noFill/>
          <a:ln>
            <a:noFill/>
          </a:ln>
        </p:spPr>
      </p:pic>
      <p:cxnSp>
        <p:nvCxnSpPr>
          <p:cNvPr id="11" name="Straight Connector 10"/>
          <p:cNvCxnSpPr/>
          <p:nvPr/>
        </p:nvCxnSpPr>
        <p:spPr>
          <a:xfrm>
            <a:off x="-9406" y="534345"/>
            <a:ext cx="12191881" cy="0"/>
          </a:xfrm>
          <a:prstGeom prst="line">
            <a:avLst/>
          </a:prstGeom>
          <a:ln>
            <a:solidFill>
              <a:srgbClr val="1E3F9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 y="-16081"/>
            <a:ext cx="2945037" cy="707886"/>
          </a:xfrm>
          <a:prstGeom prst="rect">
            <a:avLst/>
          </a:prstGeom>
        </p:spPr>
        <p:txBody>
          <a:bodyPr wrap="none">
            <a:spAutoFit/>
          </a:bodyPr>
          <a:lstStyle/>
          <a:p>
            <a:r>
              <a:rPr lang="en-US" sz="4000" b="1" i="1" dirty="0">
                <a:solidFill>
                  <a:srgbClr val="1E3F90"/>
                </a:solidFill>
                <a:latin typeface="Arial" panose="020B0604020202020204" pitchFamily="34" charset="0"/>
                <a:cs typeface="Arial" panose="020B0604020202020204" pitchFamily="34" charset="0"/>
              </a:rPr>
              <a:t>PULPDENT</a:t>
            </a:r>
            <a:endParaRPr lang="en-US" sz="3400" dirty="0">
              <a:solidFill>
                <a:srgbClr val="1E3F90"/>
              </a:solidFill>
              <a:latin typeface="Arial" panose="020B0604020202020204" pitchFamily="34" charset="0"/>
              <a:cs typeface="Arial" panose="020B0604020202020204" pitchFamily="34" charset="0"/>
            </a:endParaRPr>
          </a:p>
        </p:txBody>
      </p:sp>
      <p:sp>
        <p:nvSpPr>
          <p:cNvPr id="13" name="Rectangle 12"/>
          <p:cNvSpPr/>
          <p:nvPr/>
        </p:nvSpPr>
        <p:spPr>
          <a:xfrm>
            <a:off x="2831396" y="61202"/>
            <a:ext cx="203044" cy="276999"/>
          </a:xfrm>
          <a:prstGeom prst="rect">
            <a:avLst/>
          </a:prstGeom>
        </p:spPr>
        <p:txBody>
          <a:bodyPr wrap="square">
            <a:spAutoFit/>
          </a:bodyPr>
          <a:lstStyle/>
          <a:p>
            <a:r>
              <a:rPr lang="en-US" sz="1200" b="1" i="1" dirty="0">
                <a:solidFill>
                  <a:schemeClr val="tx2"/>
                </a:solidFill>
                <a:latin typeface="Arial" panose="020B0604020202020204" pitchFamily="34" charset="0"/>
                <a:cs typeface="Arial" panose="020B0604020202020204" pitchFamily="34" charset="0"/>
              </a:rPr>
              <a:t>®</a:t>
            </a:r>
            <a:endParaRPr lang="en-US" sz="1200" dirty="0"/>
          </a:p>
        </p:txBody>
      </p:sp>
      <p:sp>
        <p:nvSpPr>
          <p:cNvPr id="15" name="TextBox 14"/>
          <p:cNvSpPr txBox="1"/>
          <p:nvPr/>
        </p:nvSpPr>
        <p:spPr>
          <a:xfrm>
            <a:off x="286638" y="1949766"/>
            <a:ext cx="11628583" cy="2677656"/>
          </a:xfrm>
          <a:prstGeom prst="rect">
            <a:avLst/>
          </a:prstGeom>
          <a:noFill/>
        </p:spPr>
        <p:txBody>
          <a:bodyPr wrap="square" rtlCol="0">
            <a:spAutoFit/>
          </a:bodyPr>
          <a:lstStyle/>
          <a:p>
            <a:r>
              <a:rPr lang="en-US" sz="2400" b="1" dirty="0">
                <a:solidFill>
                  <a:schemeClr val="tx2"/>
                </a:solidFill>
                <a:latin typeface="Myriad"/>
              </a:rPr>
              <a:t>The first light cure composite designed to mimic the properties of natural teeth</a:t>
            </a:r>
          </a:p>
          <a:p>
            <a:pPr marL="342900" indent="-342900">
              <a:buFont typeface="Wingdings" panose="05000000000000000000" pitchFamily="2" charset="2"/>
              <a:buChar char="§"/>
            </a:pPr>
            <a:r>
              <a:rPr lang="en-US" sz="2400" dirty="0">
                <a:solidFill>
                  <a:schemeClr val="tx2"/>
                </a:solidFill>
                <a:latin typeface="Myriad"/>
              </a:rPr>
              <a:t>Highly esthetic</a:t>
            </a:r>
          </a:p>
          <a:p>
            <a:pPr marL="342900" indent="-342900">
              <a:buFont typeface="Wingdings" panose="05000000000000000000" pitchFamily="2" charset="2"/>
              <a:buChar char="§"/>
            </a:pPr>
            <a:r>
              <a:rPr lang="en-US" sz="2400" dirty="0">
                <a:solidFill>
                  <a:schemeClr val="tx2"/>
                </a:solidFill>
                <a:latin typeface="Myriad"/>
              </a:rPr>
              <a:t>Indicated for load bearing applications</a:t>
            </a:r>
          </a:p>
          <a:p>
            <a:pPr marL="342900" indent="-342900">
              <a:buFont typeface="Wingdings" panose="05000000000000000000" pitchFamily="2" charset="2"/>
              <a:buChar char="§"/>
            </a:pPr>
            <a:r>
              <a:rPr lang="en-US" sz="2400" dirty="0">
                <a:solidFill>
                  <a:schemeClr val="tx2"/>
                </a:solidFill>
                <a:latin typeface="Myriad"/>
              </a:rPr>
              <a:t>Indicated for all restorative procedures</a:t>
            </a:r>
          </a:p>
          <a:p>
            <a:pPr lvl="1"/>
            <a:endParaRPr lang="en-US" sz="2400" dirty="0">
              <a:solidFill>
                <a:schemeClr val="tx2"/>
              </a:solidFill>
              <a:latin typeface="Myriad"/>
            </a:endParaRPr>
          </a:p>
          <a:p>
            <a:pPr marL="342900" indent="-342900">
              <a:buFont typeface="Wingdings" panose="05000000000000000000" pitchFamily="2" charset="2"/>
              <a:buChar char="§"/>
            </a:pPr>
            <a:endParaRPr lang="en-US" sz="2400" dirty="0">
              <a:solidFill>
                <a:schemeClr val="tx2"/>
              </a:solidFill>
              <a:latin typeface="Myriad"/>
            </a:endParaRPr>
          </a:p>
          <a:p>
            <a:pPr marL="342900" indent="-342900">
              <a:buFont typeface="Wingdings" panose="05000000000000000000" pitchFamily="2" charset="2"/>
              <a:buChar char="§"/>
            </a:pPr>
            <a:endParaRPr lang="en-US" sz="2400" dirty="0">
              <a:solidFill>
                <a:schemeClr val="tx2"/>
              </a:solidFill>
              <a:latin typeface="Myriad"/>
            </a:endParaRPr>
          </a:p>
        </p:txBody>
      </p:sp>
      <p:pic>
        <p:nvPicPr>
          <p:cNvPr id="1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2513" y="644816"/>
            <a:ext cx="3956782" cy="1148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700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926" t="30377" b="10001"/>
          <a:stretch/>
        </p:blipFill>
        <p:spPr bwMode="auto">
          <a:xfrm rot="21367322">
            <a:off x="4530413" y="2317039"/>
            <a:ext cx="6090939" cy="1834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580817" y="1999438"/>
            <a:ext cx="7543800" cy="3554819"/>
          </a:xfrm>
          <a:prstGeom prst="rect">
            <a:avLst/>
          </a:prstGeom>
          <a:noFill/>
        </p:spPr>
        <p:txBody>
          <a:bodyPr wrap="square" rtlCol="0">
            <a:spAutoFit/>
          </a:bodyPr>
          <a:lstStyle/>
          <a:p>
            <a:r>
              <a:rPr lang="en-US" sz="2000" u="sng" dirty="0">
                <a:solidFill>
                  <a:schemeClr val="tx2"/>
                </a:solidFill>
                <a:latin typeface="Myriad"/>
              </a:rPr>
              <a:t>Code		Description	List   _        </a:t>
            </a:r>
            <a:endParaRPr lang="en-US" sz="2000" dirty="0">
              <a:solidFill>
                <a:schemeClr val="tx2"/>
              </a:solidFill>
              <a:latin typeface="Myriad"/>
            </a:endParaRPr>
          </a:p>
          <a:p>
            <a:r>
              <a:rPr lang="en-US" sz="2000" dirty="0">
                <a:solidFill>
                  <a:schemeClr val="tx2"/>
                </a:solidFill>
                <a:latin typeface="Myriad"/>
              </a:rPr>
              <a:t>VPF1A1	A1 Shade </a:t>
            </a:r>
            <a:r>
              <a:rPr lang="en-US" sz="2000" b="1" dirty="0">
                <a:solidFill>
                  <a:schemeClr val="tx2"/>
                </a:solidFill>
                <a:latin typeface="Myriad"/>
              </a:rPr>
              <a:t>	</a:t>
            </a:r>
            <a:r>
              <a:rPr lang="en-US" sz="2000" dirty="0">
                <a:solidFill>
                  <a:schemeClr val="tx2"/>
                </a:solidFill>
                <a:latin typeface="Myriad"/>
              </a:rPr>
              <a:t>$89.99	</a:t>
            </a:r>
          </a:p>
          <a:p>
            <a:r>
              <a:rPr lang="en-US" sz="2000" dirty="0">
                <a:solidFill>
                  <a:schemeClr val="tx2"/>
                </a:solidFill>
                <a:latin typeface="Myriad"/>
              </a:rPr>
              <a:t>VPF1A2	A2 Shade			</a:t>
            </a:r>
          </a:p>
          <a:p>
            <a:r>
              <a:rPr lang="en-US" sz="2000" dirty="0">
                <a:solidFill>
                  <a:schemeClr val="tx2"/>
                </a:solidFill>
                <a:latin typeface="Myriad"/>
              </a:rPr>
              <a:t>VPF1A3	A3 Shade</a:t>
            </a:r>
          </a:p>
          <a:p>
            <a:r>
              <a:rPr lang="en-US" sz="2000" dirty="0">
                <a:solidFill>
                  <a:schemeClr val="tx2"/>
                </a:solidFill>
                <a:latin typeface="Myriad"/>
              </a:rPr>
              <a:t>VPF1A35	A3.5 Shade</a:t>
            </a:r>
          </a:p>
          <a:p>
            <a:r>
              <a:rPr lang="en-US" sz="2000" dirty="0">
                <a:solidFill>
                  <a:schemeClr val="tx2"/>
                </a:solidFill>
                <a:latin typeface="Myriad"/>
              </a:rPr>
              <a:t>VPF1A4	A4 Shade</a:t>
            </a:r>
          </a:p>
          <a:p>
            <a:r>
              <a:rPr lang="en-US" sz="2000" dirty="0">
                <a:solidFill>
                  <a:schemeClr val="tx2"/>
                </a:solidFill>
                <a:latin typeface="Myriad"/>
              </a:rPr>
              <a:t>VPF1A6	A6 Shade</a:t>
            </a:r>
          </a:p>
          <a:p>
            <a:r>
              <a:rPr lang="en-US" sz="2000" dirty="0">
                <a:solidFill>
                  <a:schemeClr val="tx2"/>
                </a:solidFill>
                <a:latin typeface="Myriad"/>
              </a:rPr>
              <a:t>VPF1B1	B1 Shade</a:t>
            </a:r>
          </a:p>
          <a:p>
            <a:r>
              <a:rPr lang="en-US" sz="2000" dirty="0">
                <a:solidFill>
                  <a:schemeClr val="tx2"/>
                </a:solidFill>
                <a:latin typeface="Myriad"/>
              </a:rPr>
              <a:t>VPF1BW	Bleach White Shade</a:t>
            </a:r>
          </a:p>
          <a:p>
            <a:pPr>
              <a:spcBef>
                <a:spcPts val="600"/>
              </a:spcBef>
            </a:pPr>
            <a:r>
              <a:rPr lang="en-US" sz="2000" dirty="0">
                <a:solidFill>
                  <a:schemeClr val="tx2"/>
                </a:solidFill>
                <a:latin typeface="Myriad"/>
              </a:rPr>
              <a:t>Note: A4 and A6 are cervical shades</a:t>
            </a:r>
          </a:p>
          <a:p>
            <a:r>
              <a:rPr lang="en-US" sz="2000" dirty="0">
                <a:solidFill>
                  <a:schemeClr val="tx2"/>
                </a:solidFill>
              </a:rPr>
              <a:t>			</a:t>
            </a:r>
          </a:p>
        </p:txBody>
      </p:sp>
      <p:sp>
        <p:nvSpPr>
          <p:cNvPr id="3" name="TextBox 2"/>
          <p:cNvSpPr txBox="1"/>
          <p:nvPr/>
        </p:nvSpPr>
        <p:spPr>
          <a:xfrm>
            <a:off x="580817" y="5300161"/>
            <a:ext cx="4267200" cy="1200329"/>
          </a:xfrm>
          <a:prstGeom prst="rect">
            <a:avLst/>
          </a:prstGeom>
          <a:noFill/>
        </p:spPr>
        <p:txBody>
          <a:bodyPr wrap="square" rtlCol="0">
            <a:spAutoFit/>
          </a:bodyPr>
          <a:lstStyle/>
          <a:p>
            <a:r>
              <a:rPr lang="en-US" u="sng" dirty="0">
                <a:solidFill>
                  <a:schemeClr val="tx2"/>
                </a:solidFill>
                <a:latin typeface="Myriad"/>
              </a:rPr>
              <a:t>Applicator Tips                                      .                                      </a:t>
            </a:r>
          </a:p>
          <a:p>
            <a:r>
              <a:rPr lang="en-US" dirty="0">
                <a:solidFill>
                  <a:schemeClr val="tx2"/>
                </a:solidFill>
                <a:latin typeface="Myriad"/>
              </a:rPr>
              <a:t>19K20 	19 </a:t>
            </a:r>
            <a:r>
              <a:rPr lang="en-US" dirty="0" err="1">
                <a:solidFill>
                  <a:schemeClr val="tx2"/>
                </a:solidFill>
                <a:latin typeface="Myriad"/>
              </a:rPr>
              <a:t>ga</a:t>
            </a:r>
            <a:r>
              <a:rPr lang="en-US" dirty="0">
                <a:solidFill>
                  <a:schemeClr val="tx2"/>
                </a:solidFill>
                <a:latin typeface="Myriad"/>
              </a:rPr>
              <a:t> x ½”, pkg. 20        $5.60</a:t>
            </a:r>
          </a:p>
          <a:p>
            <a:r>
              <a:rPr lang="en-US" dirty="0">
                <a:solidFill>
                  <a:schemeClr val="tx2"/>
                </a:solidFill>
                <a:latin typeface="Myriad"/>
              </a:rPr>
              <a:t>19K100 	19 </a:t>
            </a:r>
            <a:r>
              <a:rPr lang="en-US" dirty="0" err="1">
                <a:solidFill>
                  <a:schemeClr val="tx2"/>
                </a:solidFill>
                <a:latin typeface="Myriad"/>
              </a:rPr>
              <a:t>ga</a:t>
            </a:r>
            <a:r>
              <a:rPr lang="en-US" dirty="0">
                <a:solidFill>
                  <a:schemeClr val="tx2"/>
                </a:solidFill>
                <a:latin typeface="Myriad"/>
              </a:rPr>
              <a:t> x ½”, pkg. 100     $23.45</a:t>
            </a:r>
            <a:r>
              <a:rPr lang="en-US" dirty="0">
                <a:latin typeface="Myriad"/>
              </a:rPr>
              <a:t>	</a:t>
            </a:r>
          </a:p>
        </p:txBody>
      </p:sp>
      <p:cxnSp>
        <p:nvCxnSpPr>
          <p:cNvPr id="10" name="Straight Connector 9"/>
          <p:cNvCxnSpPr/>
          <p:nvPr/>
        </p:nvCxnSpPr>
        <p:spPr>
          <a:xfrm>
            <a:off x="-1" y="6477000"/>
            <a:ext cx="1219188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descr="U:\Fred\Zach Turner\Nature's Magic_1_lowres.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63050" y="3671200"/>
            <a:ext cx="3952875" cy="3763751"/>
          </a:xfrm>
          <a:prstGeom prst="rect">
            <a:avLst/>
          </a:prstGeom>
          <a:noFill/>
          <a:ln>
            <a:noFill/>
          </a:ln>
        </p:spPr>
      </p:pic>
      <p:cxnSp>
        <p:nvCxnSpPr>
          <p:cNvPr id="12" name="Straight Connector 11"/>
          <p:cNvCxnSpPr/>
          <p:nvPr/>
        </p:nvCxnSpPr>
        <p:spPr>
          <a:xfrm>
            <a:off x="-9406" y="534345"/>
            <a:ext cx="12191881" cy="0"/>
          </a:xfrm>
          <a:prstGeom prst="line">
            <a:avLst/>
          </a:prstGeom>
          <a:ln>
            <a:solidFill>
              <a:srgbClr val="1E3F9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 y="-16081"/>
            <a:ext cx="2945037" cy="707886"/>
          </a:xfrm>
          <a:prstGeom prst="rect">
            <a:avLst/>
          </a:prstGeom>
        </p:spPr>
        <p:txBody>
          <a:bodyPr wrap="none">
            <a:spAutoFit/>
          </a:bodyPr>
          <a:lstStyle/>
          <a:p>
            <a:r>
              <a:rPr lang="en-US" sz="4000" b="1" i="1" dirty="0">
                <a:solidFill>
                  <a:srgbClr val="1E3F90"/>
                </a:solidFill>
                <a:latin typeface="Arial" panose="020B0604020202020204" pitchFamily="34" charset="0"/>
                <a:cs typeface="Arial" panose="020B0604020202020204" pitchFamily="34" charset="0"/>
              </a:rPr>
              <a:t>PULPDENT</a:t>
            </a:r>
            <a:endParaRPr lang="en-US" sz="3400" dirty="0">
              <a:solidFill>
                <a:srgbClr val="1E3F90"/>
              </a:solidFill>
              <a:latin typeface="Arial" panose="020B0604020202020204" pitchFamily="34" charset="0"/>
              <a:cs typeface="Arial" panose="020B0604020202020204" pitchFamily="34" charset="0"/>
            </a:endParaRPr>
          </a:p>
        </p:txBody>
      </p:sp>
      <p:sp>
        <p:nvSpPr>
          <p:cNvPr id="14" name="Rectangle 13"/>
          <p:cNvSpPr/>
          <p:nvPr/>
        </p:nvSpPr>
        <p:spPr>
          <a:xfrm>
            <a:off x="2831396" y="61202"/>
            <a:ext cx="203044" cy="276999"/>
          </a:xfrm>
          <a:prstGeom prst="rect">
            <a:avLst/>
          </a:prstGeom>
        </p:spPr>
        <p:txBody>
          <a:bodyPr wrap="square">
            <a:spAutoFit/>
          </a:bodyPr>
          <a:lstStyle/>
          <a:p>
            <a:r>
              <a:rPr lang="en-US" sz="1200" b="1" i="1" dirty="0">
                <a:solidFill>
                  <a:schemeClr val="tx2"/>
                </a:solidFill>
                <a:latin typeface="Arial" panose="020B0604020202020204" pitchFamily="34" charset="0"/>
                <a:cs typeface="Arial" panose="020B0604020202020204" pitchFamily="34" charset="0"/>
              </a:rPr>
              <a:t>®</a:t>
            </a:r>
            <a:endParaRPr lang="en-US" sz="1200" dirty="0"/>
          </a:p>
        </p:txBody>
      </p:sp>
      <p:pic>
        <p:nvPicPr>
          <p:cNvPr id="1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6092" y="843308"/>
            <a:ext cx="2586826" cy="750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Content Placeholder 3"/>
          <p:cNvSpPr txBox="1">
            <a:spLocks/>
          </p:cNvSpPr>
          <p:nvPr/>
        </p:nvSpPr>
        <p:spPr>
          <a:xfrm>
            <a:off x="235278" y="1126385"/>
            <a:ext cx="7469908" cy="109853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en-US" b="1" dirty="0">
                <a:solidFill>
                  <a:schemeClr val="tx2"/>
                </a:solidFill>
              </a:rPr>
              <a:t>                           -  </a:t>
            </a:r>
          </a:p>
          <a:p>
            <a:pPr marL="0" indent="0">
              <a:lnSpc>
                <a:spcPct val="100000"/>
              </a:lnSpc>
              <a:spcBef>
                <a:spcPts val="0"/>
              </a:spcBef>
              <a:buFont typeface="Arial" panose="020B0604020202020204" pitchFamily="34" charset="0"/>
              <a:buNone/>
            </a:pPr>
            <a:r>
              <a:rPr lang="en-US" b="1" dirty="0">
                <a:solidFill>
                  <a:schemeClr val="tx2"/>
                </a:solidFill>
              </a:rPr>
              <a:t>KIT</a:t>
            </a:r>
            <a:r>
              <a:rPr lang="en-US" dirty="0">
                <a:solidFill>
                  <a:schemeClr val="tx2"/>
                </a:solidFill>
              </a:rPr>
              <a:t>: 2 x 1.2mL/2 gm syringes + 20 applicator tips</a:t>
            </a:r>
            <a:endParaRPr lang="en-US" dirty="0"/>
          </a:p>
        </p:txBody>
      </p:sp>
      <p:sp>
        <p:nvSpPr>
          <p:cNvPr id="20" name="Rectangle 19"/>
          <p:cNvSpPr/>
          <p:nvPr/>
        </p:nvSpPr>
        <p:spPr>
          <a:xfrm>
            <a:off x="2831396" y="1151982"/>
            <a:ext cx="6846170" cy="523220"/>
          </a:xfrm>
          <a:prstGeom prst="rect">
            <a:avLst/>
          </a:prstGeom>
        </p:spPr>
        <p:txBody>
          <a:bodyPr wrap="none">
            <a:spAutoFit/>
          </a:bodyPr>
          <a:lstStyle/>
          <a:p>
            <a:r>
              <a:rPr lang="en-US" sz="2800" b="1" dirty="0">
                <a:solidFill>
                  <a:schemeClr val="tx2"/>
                </a:solidFill>
              </a:rPr>
              <a:t> </a:t>
            </a:r>
            <a:r>
              <a:rPr lang="en-US" sz="2500" b="1" dirty="0">
                <a:solidFill>
                  <a:schemeClr val="tx2"/>
                </a:solidFill>
              </a:rPr>
              <a:t>-  </a:t>
            </a:r>
            <a:r>
              <a:rPr lang="en-US" sz="2500" dirty="0">
                <a:solidFill>
                  <a:schemeClr val="tx2"/>
                </a:solidFill>
              </a:rPr>
              <a:t>UNIVERSAL STACKABLE COMPOSITE, LIGHT CURE</a:t>
            </a:r>
            <a:endParaRPr lang="en-US" sz="2500" b="1" dirty="0">
              <a:solidFill>
                <a:schemeClr val="tx2"/>
              </a:solidFill>
            </a:endParaRPr>
          </a:p>
        </p:txBody>
      </p:sp>
    </p:spTree>
    <p:extLst>
      <p:ext uri="{BB962C8B-B14F-4D97-AF65-F5344CB8AC3E}">
        <p14:creationId xmlns:p14="http://schemas.microsoft.com/office/powerpoint/2010/main" val="3187117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1" y="6477000"/>
            <a:ext cx="1219188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descr="U:\Fred\Zach Turner\Nature's Magic_1_lowres.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63050" y="3671200"/>
            <a:ext cx="3952875" cy="3763751"/>
          </a:xfrm>
          <a:prstGeom prst="rect">
            <a:avLst/>
          </a:prstGeom>
          <a:noFill/>
          <a:ln>
            <a:noFill/>
          </a:ln>
        </p:spPr>
      </p:pic>
      <p:sp>
        <p:nvSpPr>
          <p:cNvPr id="14" name="Title 1"/>
          <p:cNvSpPr txBox="1">
            <a:spLocks/>
          </p:cNvSpPr>
          <p:nvPr/>
        </p:nvSpPr>
        <p:spPr>
          <a:xfrm>
            <a:off x="-9525" y="2495550"/>
            <a:ext cx="12192000" cy="3057526"/>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New User/Existing User Offers</a:t>
            </a:r>
          </a:p>
          <a:p>
            <a:pPr algn="ctr"/>
            <a:r>
              <a:rPr lang="en-US" sz="2900" dirty="0"/>
              <a:t>Buy 1 ACTIVA PRESTO Kit -  Get 1 FREE (limit 3 FREE)</a:t>
            </a:r>
            <a:endParaRPr lang="en-US" sz="2900" b="1" dirty="0"/>
          </a:p>
          <a:p>
            <a:pPr algn="ctr"/>
            <a:endParaRPr lang="en-US" b="1" dirty="0"/>
          </a:p>
          <a:p>
            <a:pPr algn="ctr"/>
            <a:r>
              <a:rPr lang="en-US" b="1" dirty="0"/>
              <a:t>Already using ACTIVA Presto?</a:t>
            </a:r>
          </a:p>
          <a:p>
            <a:pPr algn="ctr"/>
            <a:r>
              <a:rPr lang="en-US" sz="2900" dirty="0"/>
              <a:t>Buy 3 ACTIVA Presto Kits -  Get 1 FREE (no limit)</a:t>
            </a:r>
            <a:endParaRPr lang="en-US" sz="2900" b="1" dirty="0"/>
          </a:p>
        </p:txBody>
      </p:sp>
      <p:cxnSp>
        <p:nvCxnSpPr>
          <p:cNvPr id="17" name="Straight Connector 16"/>
          <p:cNvCxnSpPr/>
          <p:nvPr/>
        </p:nvCxnSpPr>
        <p:spPr>
          <a:xfrm>
            <a:off x="-9406" y="534345"/>
            <a:ext cx="12191881" cy="0"/>
          </a:xfrm>
          <a:prstGeom prst="line">
            <a:avLst/>
          </a:prstGeom>
          <a:ln>
            <a:solidFill>
              <a:srgbClr val="1E3F9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 y="-16081"/>
            <a:ext cx="2945037" cy="707886"/>
          </a:xfrm>
          <a:prstGeom prst="rect">
            <a:avLst/>
          </a:prstGeom>
        </p:spPr>
        <p:txBody>
          <a:bodyPr wrap="none">
            <a:spAutoFit/>
          </a:bodyPr>
          <a:lstStyle/>
          <a:p>
            <a:r>
              <a:rPr lang="en-US" sz="4000" b="1" i="1" dirty="0">
                <a:solidFill>
                  <a:srgbClr val="1E3F90"/>
                </a:solidFill>
                <a:latin typeface="Arial" panose="020B0604020202020204" pitchFamily="34" charset="0"/>
                <a:cs typeface="Arial" panose="020B0604020202020204" pitchFamily="34" charset="0"/>
              </a:rPr>
              <a:t>PULPDENT</a:t>
            </a:r>
            <a:endParaRPr lang="en-US" sz="3400" dirty="0">
              <a:solidFill>
                <a:srgbClr val="1E3F90"/>
              </a:solidFill>
              <a:latin typeface="Arial" panose="020B0604020202020204" pitchFamily="34" charset="0"/>
              <a:cs typeface="Arial" panose="020B0604020202020204" pitchFamily="34" charset="0"/>
            </a:endParaRPr>
          </a:p>
        </p:txBody>
      </p:sp>
      <p:sp>
        <p:nvSpPr>
          <p:cNvPr id="19" name="Rectangle 18"/>
          <p:cNvSpPr/>
          <p:nvPr/>
        </p:nvSpPr>
        <p:spPr>
          <a:xfrm>
            <a:off x="2831396" y="61202"/>
            <a:ext cx="203044" cy="276999"/>
          </a:xfrm>
          <a:prstGeom prst="rect">
            <a:avLst/>
          </a:prstGeom>
        </p:spPr>
        <p:txBody>
          <a:bodyPr wrap="square">
            <a:spAutoFit/>
          </a:bodyPr>
          <a:lstStyle/>
          <a:p>
            <a:r>
              <a:rPr lang="en-US" sz="1200" b="1" i="1" dirty="0">
                <a:solidFill>
                  <a:schemeClr val="tx2"/>
                </a:solidFill>
                <a:latin typeface="Arial" panose="020B0604020202020204" pitchFamily="34" charset="0"/>
                <a:cs typeface="Arial" panose="020B0604020202020204" pitchFamily="34" charset="0"/>
              </a:rPr>
              <a:t>®</a:t>
            </a:r>
            <a:endParaRPr lang="en-US" sz="1200" dirty="0"/>
          </a:p>
        </p:txBody>
      </p:sp>
      <p:pic>
        <p:nvPicPr>
          <p:cNvPr id="1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11731" y="599981"/>
            <a:ext cx="5768416" cy="1674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2060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a:xfrm>
            <a:off x="-1" y="6477000"/>
            <a:ext cx="1219188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descr="U:\Fred\Zach Turner\Nature's Magic_1_lowres.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63050" y="3671200"/>
            <a:ext cx="3952875" cy="3763751"/>
          </a:xfrm>
          <a:prstGeom prst="rect">
            <a:avLst/>
          </a:prstGeom>
          <a:noFill/>
          <a:ln>
            <a:noFill/>
          </a:ln>
        </p:spPr>
      </p:pic>
      <p:sp>
        <p:nvSpPr>
          <p:cNvPr id="14" name="Title 1"/>
          <p:cNvSpPr txBox="1">
            <a:spLocks/>
          </p:cNvSpPr>
          <p:nvPr/>
        </p:nvSpPr>
        <p:spPr>
          <a:xfrm>
            <a:off x="-9525" y="2495550"/>
            <a:ext cx="12192000" cy="3057526"/>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t>Contact Us to Learn More</a:t>
            </a:r>
          </a:p>
          <a:p>
            <a:pPr algn="ctr"/>
            <a:r>
              <a:rPr lang="en-US" sz="2900" b="1" dirty="0"/>
              <a:t>Judy Icardi – </a:t>
            </a:r>
            <a:r>
              <a:rPr lang="en-US" sz="2900" b="1" dirty="0">
                <a:hlinkClick r:id="rId3"/>
              </a:rPr>
              <a:t>judy@pulpdent.com</a:t>
            </a:r>
            <a:r>
              <a:rPr lang="en-US" sz="2900" b="1" dirty="0"/>
              <a:t> </a:t>
            </a:r>
          </a:p>
          <a:p>
            <a:pPr algn="ctr"/>
            <a:r>
              <a:rPr lang="en-US" sz="2900" b="1" dirty="0"/>
              <a:t>          Gale Hostert – </a:t>
            </a:r>
            <a:r>
              <a:rPr lang="en-US" sz="2900" b="1" dirty="0">
                <a:hlinkClick r:id="rId4"/>
              </a:rPr>
              <a:t>ghostert@pulpdent.com</a:t>
            </a:r>
            <a:r>
              <a:rPr lang="en-US" sz="2900" b="1" dirty="0"/>
              <a:t> </a:t>
            </a:r>
          </a:p>
          <a:p>
            <a:pPr algn="ctr"/>
            <a:endParaRPr lang="en-US" b="1" dirty="0"/>
          </a:p>
        </p:txBody>
      </p:sp>
      <p:cxnSp>
        <p:nvCxnSpPr>
          <p:cNvPr id="17" name="Straight Connector 16"/>
          <p:cNvCxnSpPr/>
          <p:nvPr/>
        </p:nvCxnSpPr>
        <p:spPr>
          <a:xfrm>
            <a:off x="-9406" y="534345"/>
            <a:ext cx="12191881" cy="0"/>
          </a:xfrm>
          <a:prstGeom prst="line">
            <a:avLst/>
          </a:prstGeom>
          <a:ln>
            <a:solidFill>
              <a:srgbClr val="1E3F9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 y="-16081"/>
            <a:ext cx="2945037" cy="707886"/>
          </a:xfrm>
          <a:prstGeom prst="rect">
            <a:avLst/>
          </a:prstGeom>
        </p:spPr>
        <p:txBody>
          <a:bodyPr wrap="none">
            <a:spAutoFit/>
          </a:bodyPr>
          <a:lstStyle/>
          <a:p>
            <a:r>
              <a:rPr lang="en-US" sz="4000" b="1" i="1" dirty="0">
                <a:solidFill>
                  <a:srgbClr val="1E3F90"/>
                </a:solidFill>
                <a:latin typeface="Arial" panose="020B0604020202020204" pitchFamily="34" charset="0"/>
                <a:cs typeface="Arial" panose="020B0604020202020204" pitchFamily="34" charset="0"/>
              </a:rPr>
              <a:t>PULPDENT</a:t>
            </a:r>
            <a:endParaRPr lang="en-US" sz="3400" dirty="0">
              <a:solidFill>
                <a:srgbClr val="1E3F90"/>
              </a:solidFill>
              <a:latin typeface="Arial" panose="020B0604020202020204" pitchFamily="34" charset="0"/>
              <a:cs typeface="Arial" panose="020B0604020202020204" pitchFamily="34" charset="0"/>
            </a:endParaRPr>
          </a:p>
        </p:txBody>
      </p:sp>
      <p:sp>
        <p:nvSpPr>
          <p:cNvPr id="19" name="Rectangle 18"/>
          <p:cNvSpPr/>
          <p:nvPr/>
        </p:nvSpPr>
        <p:spPr>
          <a:xfrm>
            <a:off x="2831396" y="61202"/>
            <a:ext cx="203044" cy="276999"/>
          </a:xfrm>
          <a:prstGeom prst="rect">
            <a:avLst/>
          </a:prstGeom>
        </p:spPr>
        <p:txBody>
          <a:bodyPr wrap="square">
            <a:spAutoFit/>
          </a:bodyPr>
          <a:lstStyle/>
          <a:p>
            <a:r>
              <a:rPr lang="en-US" sz="1200" b="1" i="1" dirty="0">
                <a:solidFill>
                  <a:schemeClr val="tx2"/>
                </a:solidFill>
                <a:latin typeface="Arial" panose="020B0604020202020204" pitchFamily="34" charset="0"/>
                <a:cs typeface="Arial" panose="020B0604020202020204" pitchFamily="34" charset="0"/>
              </a:rPr>
              <a:t>®</a:t>
            </a:r>
            <a:endParaRPr lang="en-US" sz="1200" dirty="0"/>
          </a:p>
        </p:txBody>
      </p:sp>
      <p:pic>
        <p:nvPicPr>
          <p:cNvPr id="13"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11731" y="599981"/>
            <a:ext cx="5768416" cy="1674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7123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TM01859865[[fn=Kilter]]</Template>
  <TotalTime>1707</TotalTime>
  <Words>338</Words>
  <Application>Microsoft Office PowerPoint</Application>
  <PresentationFormat>Widescreen</PresentationFormat>
  <Paragraphs>58</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Myriad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Marcy buckler</dc:creator>
  <cp:lastModifiedBy>Michelle Wolf</cp:lastModifiedBy>
  <cp:revision>10</cp:revision>
  <dcterms:created xsi:type="dcterms:W3CDTF">2020-06-25T13:05:08Z</dcterms:created>
  <dcterms:modified xsi:type="dcterms:W3CDTF">2020-08-26T19:31:11Z</dcterms:modified>
</cp:coreProperties>
</file>